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5" r:id="rId11"/>
    <p:sldId id="263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55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976845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52233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1371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28084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02554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96640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822983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64649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16842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32304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94673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60720-A920-4AD4-9660-8FDBB86B15FD}" type="datetimeFigureOut">
              <a:rPr lang="ko-KR" altLang="en-US" smtClean="0"/>
              <a:pPr/>
              <a:t>2020-03-06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185A3-EE6A-441A-AB2B-EC931F758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973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1124744"/>
            <a:ext cx="6694511" cy="1470025"/>
          </a:xfrm>
        </p:spPr>
        <p:txBody>
          <a:bodyPr>
            <a:normAutofit/>
          </a:bodyPr>
          <a:lstStyle/>
          <a:p>
            <a:r>
              <a:rPr lang="ko-KR" altLang="en-US" sz="6600" b="1" dirty="0" smtClean="0"/>
              <a:t>수강신청방법</a:t>
            </a:r>
            <a:endParaRPr lang="ko-KR" altLang="en-US" sz="66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2065784"/>
          </a:xfrm>
        </p:spPr>
        <p:txBody>
          <a:bodyPr/>
          <a:lstStyle/>
          <a:p>
            <a:r>
              <a:rPr lang="ko-KR" altLang="en-US" sz="5400" b="1" dirty="0" smtClean="0">
                <a:solidFill>
                  <a:schemeClr val="accent1">
                    <a:lumMod val="75000"/>
                  </a:schemeClr>
                </a:solidFill>
              </a:rPr>
              <a:t>사회복지학과</a:t>
            </a:r>
            <a:endParaRPr lang="en-US" altLang="ko-KR" sz="5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4581128"/>
            <a:ext cx="576064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jhkang\AppData\Local\Microsoft\Windows\INetCache\IE\8DGLGWS1\graduation-cap-2298201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3989" y="-603448"/>
            <a:ext cx="3580679" cy="4064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34919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          </a:t>
            </a:r>
            <a:r>
              <a:rPr lang="ko-KR" altLang="en-US" sz="5400" b="1" dirty="0" smtClean="0"/>
              <a:t>수강신청이란</a:t>
            </a:r>
            <a:r>
              <a:rPr lang="en-US" altLang="ko-KR" sz="5400" b="1" dirty="0" smtClean="0"/>
              <a:t>?</a:t>
            </a:r>
            <a:endParaRPr lang="ko-KR" altLang="en-US" sz="54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Autofit/>
          </a:bodyPr>
          <a:lstStyle/>
          <a:p>
            <a:r>
              <a:rPr lang="ko-KR" altLang="en-US" sz="4400" b="1" dirty="0" smtClean="0"/>
              <a:t>한 학기 동안 자신이 듣고 싶은 교과목을 직접 신청하는 과정</a:t>
            </a:r>
            <a:endParaRPr lang="en-US" altLang="ko-KR" sz="4400" b="1" dirty="0" smtClean="0"/>
          </a:p>
          <a:p>
            <a:endParaRPr lang="en-US" altLang="ko-KR" sz="4400" b="1" dirty="0"/>
          </a:p>
          <a:p>
            <a:r>
              <a:rPr lang="ko-KR" altLang="en-US" sz="4400" b="1" dirty="0" smtClean="0"/>
              <a:t>인터넷상의 대학 홈페이지를 통해서 신청함  </a:t>
            </a:r>
            <a:endParaRPr lang="ko-KR" altLang="en-US" sz="4400" b="1" dirty="0"/>
          </a:p>
        </p:txBody>
      </p:sp>
      <p:pic>
        <p:nvPicPr>
          <p:cNvPr id="2052" name="Picture 4" descr="C:\Users\jhkang\AppData\Local\Microsoft\Windows\INetCache\IE\5MECXM91\sticky-note-294627_960_72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0798">
            <a:off x="1011303" y="322775"/>
            <a:ext cx="2247496" cy="15313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02058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6000" b="1" dirty="0" smtClean="0"/>
              <a:t>수강신청기간</a:t>
            </a:r>
            <a:endParaRPr lang="ko-KR" altLang="en-US" sz="60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sz="4000" dirty="0"/>
          </a:p>
          <a:p>
            <a:pPr marL="0" indent="0" algn="ctr">
              <a:buNone/>
            </a:pPr>
            <a:r>
              <a:rPr lang="en-US" altLang="ko-KR" sz="6000" b="1" dirty="0" smtClean="0">
                <a:solidFill>
                  <a:srgbClr val="FF0000"/>
                </a:solidFill>
              </a:rPr>
              <a:t>3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9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일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월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오후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2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시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~</a:t>
            </a:r>
          </a:p>
          <a:p>
            <a:pPr marL="0" indent="0" algn="ctr">
              <a:buNone/>
            </a:pPr>
            <a:r>
              <a:rPr lang="en-US" altLang="ko-KR" sz="6000" b="1" dirty="0" smtClean="0">
                <a:solidFill>
                  <a:srgbClr val="FF0000"/>
                </a:solidFill>
              </a:rPr>
              <a:t> 3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15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일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일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 밤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12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시까지 </a:t>
            </a:r>
            <a:endParaRPr lang="ko-KR" alt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2180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5400" b="1" dirty="0" smtClean="0"/>
              <a:t>수강신청 시 준비사항</a:t>
            </a:r>
            <a:endParaRPr lang="ko-KR" altLang="en-US" sz="54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ko-KR" altLang="en-US" sz="3600" b="1" dirty="0" smtClean="0"/>
              <a:t>본인의 </a:t>
            </a:r>
            <a:r>
              <a:rPr lang="en-US" altLang="ko-KR" sz="3600" b="1" dirty="0" smtClean="0"/>
              <a:t>ID(</a:t>
            </a:r>
            <a:r>
              <a:rPr lang="ko-KR" altLang="en-US" sz="3600" b="1" dirty="0" smtClean="0"/>
              <a:t>학번</a:t>
            </a:r>
            <a:r>
              <a:rPr lang="en-US" altLang="ko-KR" sz="3600" b="1" dirty="0" smtClean="0"/>
              <a:t>)</a:t>
            </a:r>
          </a:p>
          <a:p>
            <a:r>
              <a:rPr lang="ko-KR" altLang="en-US" sz="3600" b="1" dirty="0" smtClean="0"/>
              <a:t>비밀번호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/>
              <a:t>주민등록번호 뒷자리</a:t>
            </a:r>
            <a:r>
              <a:rPr lang="en-US" altLang="ko-KR" sz="3600" b="1" dirty="0" smtClean="0"/>
              <a:t>)</a:t>
            </a:r>
            <a:r>
              <a:rPr lang="ko-KR" altLang="en-US" sz="3600" b="1" dirty="0" smtClean="0"/>
              <a:t> </a:t>
            </a:r>
            <a:endParaRPr lang="en-US" altLang="ko-KR" sz="3600" b="1" dirty="0" smtClean="0"/>
          </a:p>
          <a:p>
            <a:r>
              <a:rPr lang="en-US" altLang="ko-KR" sz="3600" b="1" dirty="0" smtClean="0"/>
              <a:t>1</a:t>
            </a:r>
            <a:r>
              <a:rPr lang="ko-KR" altLang="en-US" sz="3600" b="1" dirty="0" smtClean="0"/>
              <a:t>학년 </a:t>
            </a:r>
            <a:r>
              <a:rPr lang="en-US" altLang="ko-KR" sz="3600" b="1" dirty="0" smtClean="0"/>
              <a:t>A</a:t>
            </a:r>
            <a:r>
              <a:rPr lang="ko-KR" altLang="en-US" sz="3600" b="1" dirty="0" smtClean="0"/>
              <a:t>반</a:t>
            </a:r>
            <a:r>
              <a:rPr lang="en-US" altLang="ko-KR" sz="3600" b="1" dirty="0" smtClean="0"/>
              <a:t>? </a:t>
            </a:r>
            <a:r>
              <a:rPr lang="ko-KR" altLang="en-US" sz="3600" b="1" dirty="0" smtClean="0"/>
              <a:t>혹은 </a:t>
            </a:r>
            <a:r>
              <a:rPr lang="en-US" altLang="ko-KR" sz="3600" b="1" dirty="0" smtClean="0"/>
              <a:t>B</a:t>
            </a:r>
            <a:r>
              <a:rPr lang="ko-KR" altLang="en-US" sz="3600" b="1" dirty="0" smtClean="0"/>
              <a:t>반 </a:t>
            </a:r>
            <a:endParaRPr lang="en-US" altLang="ko-KR" sz="3600" b="1" dirty="0" smtClean="0"/>
          </a:p>
          <a:p>
            <a:r>
              <a:rPr lang="ko-KR" altLang="en-US" sz="3600" b="1" dirty="0" smtClean="0"/>
              <a:t>신청할 교과목</a:t>
            </a:r>
            <a:endParaRPr lang="en-US" altLang="ko-KR" sz="3600" b="1" dirty="0"/>
          </a:p>
          <a:p>
            <a:pPr lvl="1"/>
            <a:r>
              <a:rPr lang="ko-KR" altLang="en-US" sz="3600" b="1" dirty="0" smtClean="0"/>
              <a:t>사회복지학과 시간표 확인</a:t>
            </a:r>
            <a:endParaRPr lang="en-US" altLang="ko-KR" sz="3600" b="1" dirty="0" smtClean="0"/>
          </a:p>
          <a:p>
            <a:pPr lvl="1"/>
            <a:r>
              <a:rPr lang="ko-KR" altLang="en-US" sz="3600" b="1" dirty="0" smtClean="0"/>
              <a:t>외국어강좌</a:t>
            </a:r>
            <a:r>
              <a:rPr lang="en-US" altLang="ko-KR" sz="3600" b="1" dirty="0" smtClean="0"/>
              <a:t>,</a:t>
            </a:r>
            <a:r>
              <a:rPr lang="ko-KR" altLang="en-US" sz="3600" b="1" dirty="0" smtClean="0"/>
              <a:t>공통교양과목확인 </a:t>
            </a:r>
            <a:endParaRPr lang="ko-KR" altLang="en-US" sz="3600" b="1" dirty="0"/>
          </a:p>
        </p:txBody>
      </p:sp>
    </p:spTree>
    <p:extLst>
      <p:ext uri="{BB962C8B-B14F-4D97-AF65-F5344CB8AC3E}">
        <p14:creationId xmlns="" xmlns:p14="http://schemas.microsoft.com/office/powerpoint/2010/main" val="3080284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수강신청 교과목</a:t>
            </a:r>
            <a:endParaRPr lang="ko-KR" altLang="en-US" b="1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50180229"/>
              </p:ext>
            </p:extLst>
          </p:nvPr>
        </p:nvGraphicFramePr>
        <p:xfrm>
          <a:off x="457200" y="1600200"/>
          <a:ext cx="8507288" cy="4166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94649"/>
                <a:gridCol w="4712639"/>
              </a:tblGrid>
              <a:tr h="7732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smtClean="0"/>
                        <a:t>교양과목</a:t>
                      </a:r>
                      <a:r>
                        <a:rPr lang="en-US" altLang="ko-KR" sz="3600" dirty="0" smtClean="0"/>
                        <a:t>(8</a:t>
                      </a:r>
                      <a:r>
                        <a:rPr lang="ko-KR" altLang="en-US" sz="3600" dirty="0" smtClean="0"/>
                        <a:t>학점</a:t>
                      </a:r>
                      <a:r>
                        <a:rPr lang="en-US" altLang="ko-KR" sz="3600" dirty="0" smtClean="0"/>
                        <a:t>)</a:t>
                      </a:r>
                      <a:endParaRPr lang="ko-KR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600" dirty="0" smtClean="0"/>
                        <a:t>전공과목</a:t>
                      </a:r>
                      <a:r>
                        <a:rPr lang="en-US" altLang="ko-KR" sz="3600" dirty="0" smtClean="0"/>
                        <a:t>(12</a:t>
                      </a:r>
                      <a:r>
                        <a:rPr lang="ko-KR" altLang="en-US" sz="3600" dirty="0" smtClean="0"/>
                        <a:t>학점</a:t>
                      </a:r>
                      <a:r>
                        <a:rPr lang="en-US" altLang="ko-KR" sz="3600" dirty="0" smtClean="0"/>
                        <a:t>)</a:t>
                      </a:r>
                      <a:endParaRPr lang="ko-KR" altLang="en-US" sz="3600" dirty="0"/>
                    </a:p>
                  </a:txBody>
                  <a:tcPr/>
                </a:tc>
              </a:tr>
              <a:tr h="2711754">
                <a:tc>
                  <a:txBody>
                    <a:bodyPr/>
                    <a:lstStyle/>
                    <a:p>
                      <a:pPr latinLnBrk="1"/>
                      <a:endParaRPr lang="en-US" altLang="ko-KR" sz="3200" b="1" dirty="0" smtClean="0"/>
                    </a:p>
                    <a:p>
                      <a:pPr latinLnBrk="1"/>
                      <a:r>
                        <a:rPr lang="en-US" altLang="ko-KR" sz="3200" b="1" dirty="0" smtClean="0">
                          <a:solidFill>
                            <a:srgbClr val="FF0000"/>
                          </a:solidFill>
                        </a:rPr>
                        <a:t>-*</a:t>
                      </a:r>
                      <a:r>
                        <a:rPr lang="ko-KR" altLang="en-US" sz="3200" b="1" dirty="0" smtClean="0">
                          <a:solidFill>
                            <a:srgbClr val="FF0000"/>
                          </a:solidFill>
                        </a:rPr>
                        <a:t>외국어강좌</a:t>
                      </a:r>
                      <a:r>
                        <a:rPr lang="en-US" altLang="ko-KR" sz="3200" b="1" dirty="0" smtClean="0">
                          <a:solidFill>
                            <a:srgbClr val="FF0000"/>
                          </a:solidFill>
                        </a:rPr>
                        <a:t>(2)</a:t>
                      </a:r>
                    </a:p>
                    <a:p>
                      <a:pPr latinLnBrk="1"/>
                      <a:r>
                        <a:rPr lang="en-US" altLang="ko-KR" sz="3200" b="1" dirty="0" smtClean="0">
                          <a:solidFill>
                            <a:srgbClr val="FF0000"/>
                          </a:solidFill>
                        </a:rPr>
                        <a:t>-*</a:t>
                      </a:r>
                      <a:r>
                        <a:rPr lang="ko-KR" altLang="en-US" sz="3200" b="1" dirty="0" smtClean="0">
                          <a:solidFill>
                            <a:srgbClr val="FF0000"/>
                          </a:solidFill>
                        </a:rPr>
                        <a:t>대학공통교양</a:t>
                      </a:r>
                      <a:r>
                        <a:rPr lang="en-US" altLang="ko-KR" sz="3200" b="1" dirty="0" smtClean="0">
                          <a:solidFill>
                            <a:srgbClr val="FF0000"/>
                          </a:solidFill>
                        </a:rPr>
                        <a:t>(2)</a:t>
                      </a:r>
                    </a:p>
                    <a:p>
                      <a:pPr latinLnBrk="1"/>
                      <a:r>
                        <a:rPr lang="en-US" altLang="ko-KR" sz="3200" b="1" dirty="0" smtClean="0"/>
                        <a:t>-</a:t>
                      </a:r>
                      <a:r>
                        <a:rPr lang="ko-KR" altLang="en-US" sz="3200" b="1" dirty="0" smtClean="0"/>
                        <a:t>대학생활의 이해</a:t>
                      </a:r>
                      <a:r>
                        <a:rPr lang="en-US" altLang="ko-KR" sz="3200" b="1" dirty="0" smtClean="0"/>
                        <a:t>(1)</a:t>
                      </a:r>
                    </a:p>
                    <a:p>
                      <a:pPr latinLnBrk="1"/>
                      <a:r>
                        <a:rPr lang="en-US" altLang="ko-KR" sz="3200" b="1" dirty="0" smtClean="0"/>
                        <a:t>-</a:t>
                      </a:r>
                      <a:r>
                        <a:rPr lang="ko-KR" altLang="en-US" sz="3200" b="1" dirty="0" smtClean="0"/>
                        <a:t>대학세미나</a:t>
                      </a:r>
                      <a:r>
                        <a:rPr lang="en-US" altLang="ko-KR" sz="3200" b="1" dirty="0" smtClean="0"/>
                        <a:t>(3)</a:t>
                      </a:r>
                      <a:r>
                        <a:rPr lang="ko-KR" altLang="en-US" sz="3200" b="1" dirty="0" smtClean="0"/>
                        <a:t> </a:t>
                      </a:r>
                      <a:endParaRPr lang="ko-KR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3200" b="1" dirty="0" smtClean="0"/>
                    </a:p>
                    <a:p>
                      <a:pPr latinLnBrk="1"/>
                      <a:r>
                        <a:rPr lang="en-US" altLang="ko-KR" sz="3200" b="1" dirty="0" smtClean="0"/>
                        <a:t>-</a:t>
                      </a:r>
                      <a:r>
                        <a:rPr lang="ko-KR" altLang="en-US" sz="3200" b="1" dirty="0" err="1" smtClean="0"/>
                        <a:t>사회복지학</a:t>
                      </a:r>
                      <a:r>
                        <a:rPr lang="ko-KR" altLang="en-US" sz="3200" b="1" dirty="0" smtClean="0"/>
                        <a:t> 개론</a:t>
                      </a:r>
                      <a:r>
                        <a:rPr lang="en-US" altLang="ko-KR" sz="3200" b="1" dirty="0" smtClean="0"/>
                        <a:t>(3)</a:t>
                      </a:r>
                    </a:p>
                    <a:p>
                      <a:pPr latinLnBrk="1"/>
                      <a:r>
                        <a:rPr lang="en-US" altLang="ko-KR" sz="3200" b="1" dirty="0" smtClean="0"/>
                        <a:t>-</a:t>
                      </a:r>
                      <a:r>
                        <a:rPr lang="ko-KR" altLang="en-US" sz="3200" b="1" dirty="0" smtClean="0"/>
                        <a:t>인간행동과 사회환경</a:t>
                      </a:r>
                      <a:r>
                        <a:rPr lang="en-US" altLang="ko-KR" sz="3200" b="1" dirty="0" smtClean="0"/>
                        <a:t>(3)</a:t>
                      </a:r>
                    </a:p>
                    <a:p>
                      <a:pPr latinLnBrk="1"/>
                      <a:r>
                        <a:rPr lang="en-US" altLang="ko-KR" sz="3200" b="1" dirty="0" smtClean="0"/>
                        <a:t>-</a:t>
                      </a:r>
                      <a:r>
                        <a:rPr lang="ko-KR" altLang="en-US" sz="3200" b="1" dirty="0" smtClean="0"/>
                        <a:t>청소년심리 및 문화</a:t>
                      </a:r>
                      <a:r>
                        <a:rPr lang="en-US" altLang="ko-KR" sz="3200" b="1" dirty="0" smtClean="0"/>
                        <a:t>(3)</a:t>
                      </a:r>
                    </a:p>
                    <a:p>
                      <a:pPr latinLnBrk="1"/>
                      <a:r>
                        <a:rPr lang="en-US" altLang="ko-KR" sz="3200" b="1" dirty="0" smtClean="0"/>
                        <a:t>-</a:t>
                      </a:r>
                      <a:r>
                        <a:rPr lang="ko-KR" altLang="en-US" sz="3200" b="1" dirty="0" smtClean="0"/>
                        <a:t>청소년문화</a:t>
                      </a:r>
                      <a:r>
                        <a:rPr lang="en-US" altLang="ko-KR" sz="3200" b="1" dirty="0" smtClean="0"/>
                        <a:t>(3)</a:t>
                      </a:r>
                      <a:r>
                        <a:rPr lang="ko-KR" altLang="en-US" sz="3200" b="1" dirty="0" smtClean="0"/>
                        <a:t> </a:t>
                      </a:r>
                      <a:endParaRPr lang="ko-KR" altLang="en-US" sz="3200" b="1" dirty="0"/>
                    </a:p>
                  </a:txBody>
                  <a:tcPr/>
                </a:tc>
              </a:tr>
              <a:tr h="681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3200" b="1" dirty="0" smtClean="0"/>
                        <a:t>총 </a:t>
                      </a:r>
                      <a:r>
                        <a:rPr lang="en-US" altLang="ko-KR" sz="3200" b="1" dirty="0" smtClean="0"/>
                        <a:t>20</a:t>
                      </a:r>
                      <a:r>
                        <a:rPr lang="ko-KR" altLang="en-US" sz="3200" b="1" dirty="0" smtClean="0"/>
                        <a:t>학점</a:t>
                      </a:r>
                      <a:endParaRPr lang="ko-KR" altLang="en-US" sz="32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41205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외국어강좌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r>
              <a:rPr lang="ko-KR" altLang="en-US" sz="4000" b="1" dirty="0" smtClean="0">
                <a:solidFill>
                  <a:srgbClr val="0070C0"/>
                </a:solidFill>
              </a:rPr>
              <a:t>중국어회화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4000" b="1" dirty="0" smtClean="0">
                <a:solidFill>
                  <a:srgbClr val="0070C0"/>
                </a:solidFill>
              </a:rPr>
              <a:t>사회복지학과 개설</a:t>
            </a:r>
            <a:r>
              <a:rPr lang="en-US" altLang="ko-KR" sz="4000" b="1" dirty="0" smtClean="0">
                <a:solidFill>
                  <a:srgbClr val="0070C0"/>
                </a:solidFill>
              </a:rPr>
              <a:t>)</a:t>
            </a:r>
          </a:p>
          <a:p>
            <a:pPr lvl="1"/>
            <a:r>
              <a:rPr lang="en-US" altLang="ko-KR" sz="3200" b="1" dirty="0" smtClean="0"/>
              <a:t>1</a:t>
            </a:r>
            <a:r>
              <a:rPr lang="ko-KR" altLang="en-US" sz="3200" b="1" dirty="0" smtClean="0"/>
              <a:t>학년 </a:t>
            </a:r>
            <a:r>
              <a:rPr lang="en-US" altLang="ko-KR" sz="3200" b="1" dirty="0" smtClean="0"/>
              <a:t>A</a:t>
            </a:r>
            <a:r>
              <a:rPr lang="ko-KR" altLang="en-US" sz="3200" b="1" dirty="0" smtClean="0"/>
              <a:t>반</a:t>
            </a:r>
            <a:r>
              <a:rPr lang="en-US" altLang="ko-KR" sz="3200" b="1" dirty="0" smtClean="0"/>
              <a:t>: </a:t>
            </a:r>
            <a:r>
              <a:rPr lang="ko-KR" altLang="en-US" sz="3200" b="1" dirty="0" smtClean="0"/>
              <a:t>월요일 </a:t>
            </a:r>
            <a:r>
              <a:rPr lang="en-US" altLang="ko-KR" sz="3200" b="1" dirty="0" smtClean="0"/>
              <a:t>5~6</a:t>
            </a:r>
            <a:r>
              <a:rPr lang="ko-KR" altLang="en-US" sz="3200" b="1" dirty="0" smtClean="0"/>
              <a:t>교시</a:t>
            </a:r>
            <a:r>
              <a:rPr lang="en-US" altLang="ko-KR" sz="3200" b="1" dirty="0" smtClean="0"/>
              <a:t>(1</a:t>
            </a:r>
            <a:r>
              <a:rPr lang="ko-KR" altLang="en-US" sz="3200" b="1" dirty="0" smtClean="0"/>
              <a:t>시</a:t>
            </a:r>
            <a:r>
              <a:rPr lang="en-US" altLang="ko-KR" sz="3200" b="1" dirty="0" smtClean="0"/>
              <a:t>~3</a:t>
            </a:r>
            <a:r>
              <a:rPr lang="ko-KR" altLang="en-US" sz="3200" b="1" dirty="0" smtClean="0"/>
              <a:t>시</a:t>
            </a:r>
            <a:r>
              <a:rPr lang="en-US" altLang="ko-KR" sz="3200" b="1" dirty="0" smtClean="0"/>
              <a:t>)</a:t>
            </a:r>
          </a:p>
          <a:p>
            <a:pPr lvl="1"/>
            <a:r>
              <a:rPr lang="en-US" altLang="ko-KR" sz="3200" b="1" dirty="0" smtClean="0"/>
              <a:t>1</a:t>
            </a:r>
            <a:r>
              <a:rPr lang="ko-KR" altLang="en-US" sz="3200" b="1" dirty="0" smtClean="0"/>
              <a:t>학년 </a:t>
            </a:r>
            <a:r>
              <a:rPr lang="en-US" altLang="ko-KR" sz="3200" b="1" dirty="0" smtClean="0"/>
              <a:t>B</a:t>
            </a:r>
            <a:r>
              <a:rPr lang="ko-KR" altLang="en-US" sz="3200" b="1" dirty="0" smtClean="0"/>
              <a:t>반</a:t>
            </a:r>
            <a:r>
              <a:rPr lang="en-US" altLang="ko-KR" sz="3200" b="1" dirty="0" smtClean="0"/>
              <a:t>: </a:t>
            </a:r>
            <a:r>
              <a:rPr lang="ko-KR" altLang="en-US" sz="3200" b="1" dirty="0" smtClean="0"/>
              <a:t>월요일 </a:t>
            </a:r>
            <a:r>
              <a:rPr lang="en-US" altLang="ko-KR" sz="3200" b="1" dirty="0" smtClean="0"/>
              <a:t>7~8</a:t>
            </a:r>
            <a:r>
              <a:rPr lang="ko-KR" altLang="en-US" sz="3200" b="1" dirty="0" smtClean="0"/>
              <a:t>교시</a:t>
            </a:r>
            <a:r>
              <a:rPr lang="en-US" altLang="ko-KR" sz="3200" b="1" dirty="0" smtClean="0"/>
              <a:t>(3</a:t>
            </a:r>
            <a:r>
              <a:rPr lang="ko-KR" altLang="en-US" sz="3200" b="1" dirty="0" smtClean="0"/>
              <a:t>시</a:t>
            </a:r>
            <a:r>
              <a:rPr lang="en-US" altLang="ko-KR" sz="3200" b="1" dirty="0" smtClean="0"/>
              <a:t>~5</a:t>
            </a:r>
            <a:r>
              <a:rPr lang="ko-KR" altLang="en-US" sz="3200" b="1" dirty="0" smtClean="0"/>
              <a:t>시</a:t>
            </a:r>
            <a:r>
              <a:rPr lang="en-US" altLang="ko-KR" b="1" dirty="0" smtClean="0"/>
              <a:t>)</a:t>
            </a:r>
            <a:endParaRPr lang="en-US" altLang="ko-KR" b="1" dirty="0"/>
          </a:p>
          <a:p>
            <a:endParaRPr lang="en-US" altLang="ko-KR" b="1" dirty="0" smtClean="0"/>
          </a:p>
          <a:p>
            <a:r>
              <a:rPr lang="ko-KR" altLang="en-US" sz="3600" b="1" dirty="0" smtClean="0"/>
              <a:t>영어</a:t>
            </a:r>
            <a:r>
              <a:rPr lang="en-US" altLang="ko-KR" sz="3600" b="1" dirty="0" smtClean="0"/>
              <a:t>: </a:t>
            </a:r>
            <a:r>
              <a:rPr lang="ko-KR" altLang="en-US" sz="3600" b="1" dirty="0" smtClean="0"/>
              <a:t>유아교육과</a:t>
            </a:r>
            <a:r>
              <a:rPr lang="en-US" altLang="ko-KR" sz="3600" b="1" dirty="0" smtClean="0"/>
              <a:t>, </a:t>
            </a:r>
            <a:r>
              <a:rPr lang="ko-KR" altLang="en-US" sz="3600" b="1" dirty="0" smtClean="0"/>
              <a:t>사회복지</a:t>
            </a:r>
            <a:r>
              <a:rPr lang="en-US" altLang="ko-KR" sz="3600" b="1" dirty="0" smtClean="0"/>
              <a:t>(2</a:t>
            </a:r>
            <a:r>
              <a:rPr lang="ko-KR" altLang="en-US" sz="3600" b="1" dirty="0" smtClean="0"/>
              <a:t>년제</a:t>
            </a:r>
            <a:r>
              <a:rPr lang="en-US" altLang="ko-KR" sz="3600" b="1" dirty="0" smtClean="0"/>
              <a:t>)</a:t>
            </a:r>
            <a:r>
              <a:rPr lang="ko-KR" altLang="en-US" sz="3600" b="1" dirty="0" smtClean="0"/>
              <a:t>개설</a:t>
            </a:r>
            <a:endParaRPr lang="en-US" altLang="ko-KR" sz="3600" b="1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44649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대학공통교양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dirty="0" smtClean="0"/>
              <a:t>대학에서 전체 신입생들을 위해 개설되어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 다른 학과의 신입생들과 함께 듣게 되는 교과목</a:t>
            </a:r>
            <a:endParaRPr lang="en-US" altLang="ko-KR" dirty="0" smtClean="0"/>
          </a:p>
          <a:p>
            <a:r>
              <a:rPr lang="ko-KR" altLang="en-US" u="sng" dirty="0" err="1" smtClean="0">
                <a:solidFill>
                  <a:srgbClr val="0070C0"/>
                </a:solidFill>
              </a:rPr>
              <a:t>단체톡에</a:t>
            </a:r>
            <a:r>
              <a:rPr lang="ko-KR" altLang="en-US" u="sng" dirty="0" smtClean="0">
                <a:solidFill>
                  <a:srgbClr val="0070C0"/>
                </a:solidFill>
              </a:rPr>
              <a:t> 올려져 있으므로 꼭 확인바람 </a:t>
            </a:r>
            <a:endParaRPr lang="en-US" altLang="ko-KR" u="sng" dirty="0" smtClean="0">
              <a:solidFill>
                <a:srgbClr val="0070C0"/>
              </a:solidFill>
            </a:endParaRPr>
          </a:p>
          <a:p>
            <a:endParaRPr lang="en-US" altLang="ko-KR" b="1" dirty="0" smtClean="0">
              <a:solidFill>
                <a:srgbClr val="C00000"/>
              </a:solidFill>
            </a:endParaRPr>
          </a:p>
          <a:p>
            <a:r>
              <a:rPr lang="ko-KR" altLang="en-US" b="1" dirty="0" smtClean="0">
                <a:solidFill>
                  <a:srgbClr val="C00000"/>
                </a:solidFill>
              </a:rPr>
              <a:t>인원수 제한</a:t>
            </a:r>
            <a:r>
              <a:rPr lang="en-US" altLang="ko-KR" b="1" dirty="0" smtClean="0">
                <a:solidFill>
                  <a:srgbClr val="C00000"/>
                </a:solidFill>
              </a:rPr>
              <a:t>,</a:t>
            </a:r>
            <a:r>
              <a:rPr lang="ko-KR" altLang="en-US" b="1" dirty="0" smtClean="0">
                <a:solidFill>
                  <a:srgbClr val="C00000"/>
                </a:solidFill>
              </a:rPr>
              <a:t> 빨리 신청하지 않으면 </a:t>
            </a:r>
            <a:r>
              <a:rPr lang="ko-KR" altLang="en-US" b="1" dirty="0" err="1" smtClean="0">
                <a:solidFill>
                  <a:srgbClr val="C00000"/>
                </a:solidFill>
              </a:rPr>
              <a:t>조기마감되므로</a:t>
            </a:r>
            <a:r>
              <a:rPr lang="ko-KR" altLang="en-US" dirty="0" smtClean="0"/>
              <a:t> 미리 개설되는 교과목을 선택해두고 수강신청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90232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sz="2700" b="1" dirty="0" smtClean="0"/>
              <a:t/>
            </a:r>
            <a:br>
              <a:rPr lang="en-US" altLang="ko-KR" sz="2700" b="1" dirty="0" smtClean="0"/>
            </a:br>
            <a:r>
              <a:rPr lang="en-US" altLang="ko-KR" sz="2700" b="1" dirty="0" smtClean="0"/>
              <a:t/>
            </a:r>
            <a:br>
              <a:rPr lang="en-US" altLang="ko-KR" sz="2700" b="1" dirty="0" smtClean="0"/>
            </a:br>
            <a:r>
              <a:rPr lang="en-US" altLang="ko-KR" sz="2700" b="1" dirty="0" smtClean="0"/>
              <a:t>2020</a:t>
            </a:r>
            <a:r>
              <a:rPr lang="ko-KR" altLang="en-US" sz="2700" b="1" dirty="0" smtClean="0"/>
              <a:t>년도 제</a:t>
            </a:r>
            <a:r>
              <a:rPr lang="en-US" altLang="ko-KR" sz="2700" b="1" dirty="0" smtClean="0"/>
              <a:t>1</a:t>
            </a:r>
            <a:r>
              <a:rPr lang="ko-KR" altLang="en-US" sz="2700" b="1" dirty="0" smtClean="0"/>
              <a:t>학기 대학공통교양 </a:t>
            </a:r>
            <a:r>
              <a:rPr lang="ko-KR" altLang="en-US" sz="2700" b="1" dirty="0" smtClean="0"/>
              <a:t>교과목</a:t>
            </a:r>
            <a:r>
              <a:rPr lang="en-US" altLang="ko-KR" sz="2700" b="1" dirty="0" smtClean="0"/>
              <a:t/>
            </a:r>
            <a:br>
              <a:rPr lang="en-US" altLang="ko-KR" sz="2700" b="1" dirty="0" smtClean="0"/>
            </a:br>
            <a:r>
              <a:rPr lang="ko-KR" altLang="en-US" sz="2200" b="1" dirty="0" smtClean="0">
                <a:solidFill>
                  <a:srgbClr val="FF0000"/>
                </a:solidFill>
              </a:rPr>
              <a:t>**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사회복지학과 학생은 사회봉사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(1) 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교과목 </a:t>
            </a:r>
            <a:r>
              <a:rPr lang="ko-KR" altLang="en-US" sz="2200" b="1" dirty="0" err="1" smtClean="0">
                <a:solidFill>
                  <a:srgbClr val="FF0000"/>
                </a:solidFill>
              </a:rPr>
              <a:t>수강신청할</a:t>
            </a:r>
            <a:r>
              <a:rPr lang="ko-KR" altLang="en-US" sz="2200" b="1" dirty="0" smtClean="0">
                <a:solidFill>
                  <a:srgbClr val="FF0000"/>
                </a:solidFill>
              </a:rPr>
              <a:t> 수 없습니다</a:t>
            </a:r>
            <a:r>
              <a:rPr lang="en-US" altLang="ko-KR" sz="2200" b="1" dirty="0" smtClean="0">
                <a:solidFill>
                  <a:srgbClr val="FF0000"/>
                </a:solidFill>
              </a:rPr>
              <a:t>. 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7" name="내용 개체 틀 6"/>
          <p:cNvGraphicFramePr>
            <a:graphicFrameLocks noGrp="1"/>
          </p:cNvGraphicFramePr>
          <p:nvPr>
            <p:ph idx="1"/>
          </p:nvPr>
        </p:nvGraphicFramePr>
        <p:xfrm>
          <a:off x="457200" y="1412779"/>
          <a:ext cx="8229600" cy="4824535"/>
        </p:xfrm>
        <a:graphic>
          <a:graphicData uri="http://schemas.openxmlformats.org/drawingml/2006/table">
            <a:tbl>
              <a:tblPr/>
              <a:tblGrid>
                <a:gridCol w="1031619"/>
                <a:gridCol w="524049"/>
                <a:gridCol w="444100"/>
                <a:gridCol w="465006"/>
                <a:gridCol w="542224"/>
                <a:gridCol w="958356"/>
                <a:gridCol w="1460464"/>
                <a:gridCol w="1460464"/>
                <a:gridCol w="575371"/>
                <a:gridCol w="767947"/>
              </a:tblGrid>
              <a:tr h="41445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교과목명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강사명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구분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학점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시수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강의일시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학과명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강의실명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수강신청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기준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명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맑은 고딕"/>
                        </a:rPr>
                        <a:t>수강신청</a:t>
                      </a:r>
                      <a:endParaRPr lang="ko-KR" altLang="en-US" sz="700">
                        <a:solidFill>
                          <a:srgbClr val="000000"/>
                        </a:solidFill>
                        <a:latin typeface="굴림체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맑은 고딕"/>
                        </a:rPr>
                        <a:t>제외학과</a:t>
                      </a:r>
                      <a:endParaRPr lang="ko-KR" altLang="en-US" sz="7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3639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요일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교시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학과명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실명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39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1.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인성과 예절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김진용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수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5-6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LINC+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사업단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지관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B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층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234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강의실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9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박희영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5-6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방사선과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지관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A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136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강의실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9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박희영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7-8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방사선과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지관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A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136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강의실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2.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사랑과 생명윤리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이상구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5-6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인관동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층 멀티미디어실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Ⅸ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7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이상구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7-8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인관동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층 멀티미디어실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Ⅸ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9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3. 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예비부모교육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김미혜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5-6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LINC+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사업단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지관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A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층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137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강의실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　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95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김미혜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월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7-8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LINC+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사업단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지관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A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층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137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강의실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000000"/>
                          </a:solidFill>
                          <a:latin typeface="굴림체"/>
                        </a:rPr>
                        <a:t>　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02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4. </a:t>
                      </a: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사회봉사</a:t>
                      </a:r>
                      <a:r>
                        <a:rPr lang="en-US" altLang="ko-KR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(1)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</a:rPr>
                        <a:t>문현주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</a:rPr>
                        <a:t>수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7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LINC+</a:t>
                      </a: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사업단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</a:rPr>
                        <a:t>지관</a:t>
                      </a:r>
                      <a:r>
                        <a:rPr lang="en-US" altLang="ko-KR" sz="800">
                          <a:solidFill>
                            <a:srgbClr val="FF0000"/>
                          </a:solidFill>
                          <a:latin typeface="맑은 고딕"/>
                        </a:rPr>
                        <a:t>B</a:t>
                      </a: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</a:rPr>
                        <a:t>동 </a:t>
                      </a:r>
                      <a:r>
                        <a:rPr lang="en-US" altLang="ko-KR" sz="800">
                          <a:solidFill>
                            <a:srgbClr val="FF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</a:rPr>
                        <a:t>층 </a:t>
                      </a:r>
                      <a:r>
                        <a:rPr lang="en-US" altLang="ko-KR" sz="800">
                          <a:solidFill>
                            <a:srgbClr val="FF0000"/>
                          </a:solidFill>
                          <a:latin typeface="맑은 고딕"/>
                        </a:rPr>
                        <a:t>234</a:t>
                      </a:r>
                      <a:r>
                        <a:rPr lang="ko-KR" altLang="en-US" sz="800">
                          <a:solidFill>
                            <a:srgbClr val="FF0000"/>
                          </a:solidFill>
                          <a:latin typeface="맑은 고딕"/>
                        </a:rPr>
                        <a:t>강의실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FF0000"/>
                          </a:solidFill>
                          <a:latin typeface="굴림체"/>
                        </a:rPr>
                        <a:t>사회복지학과</a:t>
                      </a:r>
                      <a:endParaRPr lang="ko-KR" altLang="en-US" sz="700">
                        <a:solidFill>
                          <a:srgbClr val="000000"/>
                        </a:solidFill>
                        <a:latin typeface="굴림체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>
                          <a:solidFill>
                            <a:srgbClr val="FF0000"/>
                          </a:solidFill>
                          <a:latin typeface="굴림체"/>
                        </a:rPr>
                        <a:t>사회복지과</a:t>
                      </a:r>
                      <a:endParaRPr lang="ko-KR" altLang="en-US" sz="7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277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5.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사진의 이해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굴림체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김병국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수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5-6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간호학과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인관동 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800">
                          <a:solidFill>
                            <a:srgbClr val="000000"/>
                          </a:solidFill>
                          <a:latin typeface="맑은 고딕"/>
                        </a:rPr>
                        <a:t>층 멀티미디어실</a:t>
                      </a:r>
                      <a:r>
                        <a:rPr lang="en-US" altLang="ko-KR" sz="800">
                          <a:solidFill>
                            <a:srgbClr val="000000"/>
                          </a:solidFill>
                          <a:latin typeface="맑은 고딕"/>
                        </a:rPr>
                        <a:t>Ⅸ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35</a:t>
                      </a:r>
                      <a:endParaRPr lang="en-US" sz="80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dirty="0">
                          <a:solidFill>
                            <a:srgbClr val="000000"/>
                          </a:solidFill>
                          <a:latin typeface="굴림체"/>
                        </a:rPr>
                        <a:t>방송영상학과</a:t>
                      </a:r>
                      <a:r>
                        <a:rPr lang="en-US" altLang="ko-KR" sz="700" dirty="0">
                          <a:solidFill>
                            <a:srgbClr val="000000"/>
                          </a:solidFill>
                          <a:latin typeface="굴림체"/>
                        </a:rPr>
                        <a:t>/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dirty="0">
                          <a:solidFill>
                            <a:srgbClr val="000000"/>
                          </a:solidFill>
                          <a:latin typeface="굴림체"/>
                        </a:rPr>
                        <a:t>산업디자인학과</a:t>
                      </a:r>
                    </a:p>
                  </a:txBody>
                  <a:tcPr marL="67802" marR="67802" marT="33901" marB="33901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ko-KR" altLang="en-US" b="1" dirty="0" smtClean="0"/>
              <a:t>대학공통교양 시간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132857"/>
            <a:ext cx="8363272" cy="3816424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sz="3600" dirty="0" smtClean="0"/>
              <a:t>월요일 오후 </a:t>
            </a:r>
            <a:r>
              <a:rPr lang="en-US" altLang="ko-KR" sz="3600" dirty="0" smtClean="0"/>
              <a:t>1</a:t>
            </a:r>
            <a:r>
              <a:rPr lang="ko-KR" altLang="en-US" sz="3600" dirty="0" smtClean="0"/>
              <a:t>시</a:t>
            </a:r>
            <a:r>
              <a:rPr lang="en-US" altLang="ko-KR" sz="3600" dirty="0" smtClean="0"/>
              <a:t>~5</a:t>
            </a:r>
            <a:r>
              <a:rPr lang="ko-KR" altLang="en-US" sz="3600" dirty="0" smtClean="0"/>
              <a:t>시</a:t>
            </a:r>
            <a:endParaRPr lang="en-US" altLang="ko-KR" sz="3600" dirty="0" smtClean="0"/>
          </a:p>
          <a:p>
            <a:pPr lvl="1"/>
            <a:r>
              <a:rPr lang="ko-KR" altLang="en-US" sz="3600" dirty="0" smtClean="0"/>
              <a:t>월요일 외국어강좌 듣는 시간을 제외한 시간</a:t>
            </a:r>
            <a:endParaRPr lang="en-US" altLang="ko-KR" sz="3600" dirty="0"/>
          </a:p>
          <a:p>
            <a:r>
              <a:rPr lang="ko-KR" altLang="en-US" sz="3600" dirty="0" smtClean="0"/>
              <a:t>수요일 오후 </a:t>
            </a:r>
            <a:r>
              <a:rPr lang="en-US" altLang="ko-KR" sz="3600" dirty="0" smtClean="0"/>
              <a:t>1</a:t>
            </a:r>
            <a:r>
              <a:rPr lang="ko-KR" altLang="en-US" sz="3600" dirty="0" smtClean="0"/>
              <a:t>시</a:t>
            </a:r>
            <a:r>
              <a:rPr lang="en-US" altLang="ko-KR" sz="3600" dirty="0" smtClean="0"/>
              <a:t>~5</a:t>
            </a:r>
            <a:r>
              <a:rPr lang="ko-KR" altLang="en-US" sz="3600" dirty="0" smtClean="0"/>
              <a:t>시</a:t>
            </a:r>
            <a:endParaRPr lang="en-US" altLang="ko-KR" sz="3600" dirty="0" smtClean="0"/>
          </a:p>
          <a:p>
            <a:endParaRPr lang="en-US" altLang="ko-KR" sz="3600" dirty="0"/>
          </a:p>
          <a:p>
            <a:r>
              <a:rPr lang="ko-KR" altLang="en-US" sz="3600" dirty="0" smtClean="0"/>
              <a:t>시간표에 맞게 본인이 듣고 싶은 과목을 선택</a:t>
            </a:r>
            <a:endParaRPr lang="ko-KR" altLang="en-US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0846">
            <a:off x="5849393" y="455321"/>
            <a:ext cx="2517775" cy="1986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53775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대학생활의 이해</a:t>
            </a:r>
            <a:endParaRPr lang="en-US" altLang="ko-KR" sz="4000" dirty="0" smtClean="0"/>
          </a:p>
          <a:p>
            <a:pPr lvl="1"/>
            <a:r>
              <a:rPr lang="en-US" altLang="ko-KR" sz="4000" dirty="0" smtClean="0"/>
              <a:t>A</a:t>
            </a:r>
            <a:r>
              <a:rPr lang="ko-KR" altLang="en-US" sz="4000" dirty="0" smtClean="0"/>
              <a:t>반 이면 </a:t>
            </a:r>
            <a:r>
              <a:rPr lang="en-US" altLang="ko-KR" sz="4000" dirty="0" smtClean="0"/>
              <a:t>A</a:t>
            </a:r>
            <a:r>
              <a:rPr lang="ko-KR" altLang="en-US" sz="4000" dirty="0" smtClean="0"/>
              <a:t>반 수업으로 신청</a:t>
            </a:r>
            <a:endParaRPr lang="en-US" altLang="ko-KR" sz="4000" dirty="0" smtClean="0"/>
          </a:p>
          <a:p>
            <a:pPr lvl="1"/>
            <a:r>
              <a:rPr lang="en-US" altLang="ko-KR" sz="4000" dirty="0" smtClean="0"/>
              <a:t>B</a:t>
            </a:r>
            <a:r>
              <a:rPr lang="ko-KR" altLang="en-US" sz="4000" dirty="0" smtClean="0"/>
              <a:t>반 이면 </a:t>
            </a:r>
            <a:r>
              <a:rPr lang="en-US" altLang="ko-KR" sz="4000" dirty="0" smtClean="0"/>
              <a:t>B</a:t>
            </a:r>
            <a:r>
              <a:rPr lang="ko-KR" altLang="en-US" sz="4000" dirty="0" smtClean="0"/>
              <a:t>반 수업으로 신청 </a:t>
            </a:r>
            <a:endParaRPr lang="en-US" altLang="ko-KR" sz="4000" dirty="0"/>
          </a:p>
          <a:p>
            <a:pPr marL="0" indent="0">
              <a:buNone/>
            </a:pPr>
            <a:endParaRPr lang="en-US" altLang="ko-KR" sz="4000" dirty="0" smtClean="0"/>
          </a:p>
          <a:p>
            <a:r>
              <a:rPr lang="ko-KR" altLang="en-US" sz="4000" dirty="0" smtClean="0"/>
              <a:t>대학세미나 </a:t>
            </a:r>
            <a:endParaRPr lang="en-US" altLang="ko-KR" sz="4000" dirty="0" smtClean="0"/>
          </a:p>
          <a:p>
            <a:pPr lvl="1"/>
            <a:r>
              <a:rPr lang="en-US" altLang="ko-KR" sz="4000" dirty="0" smtClean="0"/>
              <a:t>A</a:t>
            </a:r>
            <a:r>
              <a:rPr lang="ko-KR" altLang="en-US" sz="4000" dirty="0" smtClean="0"/>
              <a:t>반</a:t>
            </a:r>
            <a:r>
              <a:rPr lang="en-US" altLang="ko-KR" sz="4000" dirty="0" smtClean="0"/>
              <a:t>, B</a:t>
            </a:r>
            <a:r>
              <a:rPr lang="ko-KR" altLang="en-US" sz="4000" dirty="0" smtClean="0"/>
              <a:t>반 같이 수업</a:t>
            </a:r>
            <a:endParaRPr lang="ko-KR" altLang="en-US" sz="4000" dirty="0"/>
          </a:p>
        </p:txBody>
      </p:sp>
    </p:spTree>
    <p:extLst>
      <p:ext uri="{BB962C8B-B14F-4D97-AF65-F5344CB8AC3E}">
        <p14:creationId xmlns="" xmlns:p14="http://schemas.microsoft.com/office/powerpoint/2010/main" val="935389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전공과목 수강신청 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3600" b="1" dirty="0" smtClean="0">
                <a:solidFill>
                  <a:srgbClr val="0070C0"/>
                </a:solidFill>
              </a:rPr>
              <a:t>전공과목</a:t>
            </a:r>
            <a:r>
              <a:rPr lang="en-US" altLang="ko-KR" sz="3600" b="1" dirty="0" smtClean="0">
                <a:solidFill>
                  <a:srgbClr val="0070C0"/>
                </a:solidFill>
              </a:rPr>
              <a:t>- 4</a:t>
            </a:r>
            <a:r>
              <a:rPr lang="ko-KR" altLang="en-US" sz="3600" b="1" dirty="0" err="1" smtClean="0">
                <a:solidFill>
                  <a:srgbClr val="0070C0"/>
                </a:solidFill>
              </a:rPr>
              <a:t>개과목</a:t>
            </a:r>
            <a:r>
              <a:rPr lang="ko-KR" altLang="en-US" sz="3600" b="1" dirty="0" smtClean="0">
                <a:solidFill>
                  <a:srgbClr val="0070C0"/>
                </a:solidFill>
              </a:rPr>
              <a:t> </a:t>
            </a:r>
            <a:r>
              <a:rPr lang="en-US" altLang="ko-KR" sz="3600" dirty="0" smtClean="0"/>
              <a:t>(</a:t>
            </a:r>
            <a:r>
              <a:rPr lang="ko-KR" altLang="en-US" sz="3600" dirty="0" err="1" smtClean="0"/>
              <a:t>사회복지학개론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인간행동과 사회환경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청소년문화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청소년 심리 및 문화</a:t>
            </a:r>
            <a:r>
              <a:rPr lang="en-US" altLang="ko-KR" sz="3600" dirty="0" smtClean="0"/>
              <a:t>)</a:t>
            </a:r>
          </a:p>
          <a:p>
            <a:pPr marL="0" indent="0">
              <a:buNone/>
            </a:pPr>
            <a:r>
              <a:rPr lang="ko-KR" altLang="en-US" sz="3600" dirty="0" smtClean="0"/>
              <a:t> </a:t>
            </a:r>
            <a:endParaRPr lang="en-US" altLang="ko-KR" sz="3600" dirty="0" smtClean="0"/>
          </a:p>
          <a:p>
            <a:r>
              <a:rPr lang="ko-KR" altLang="en-US" sz="3600" i="1" dirty="0" smtClean="0"/>
              <a:t>본인이 </a:t>
            </a:r>
            <a:r>
              <a:rPr lang="en-US" altLang="ko-KR" sz="3600" i="1" dirty="0" smtClean="0"/>
              <a:t>1</a:t>
            </a:r>
            <a:r>
              <a:rPr lang="ko-KR" altLang="en-US" sz="3600" i="1" dirty="0" smtClean="0"/>
              <a:t>학년 </a:t>
            </a:r>
            <a:r>
              <a:rPr lang="en-US" altLang="ko-KR" sz="3600" i="1" dirty="0" smtClean="0"/>
              <a:t>A</a:t>
            </a:r>
            <a:r>
              <a:rPr lang="ko-KR" altLang="en-US" sz="3600" i="1" dirty="0" smtClean="0"/>
              <a:t>반 이면 </a:t>
            </a:r>
            <a:r>
              <a:rPr lang="en-US" altLang="ko-KR" sz="3600" i="1" dirty="0" smtClean="0"/>
              <a:t>A</a:t>
            </a:r>
            <a:r>
              <a:rPr lang="ko-KR" altLang="en-US" sz="3600" i="1" dirty="0" smtClean="0"/>
              <a:t>반 수업을</a:t>
            </a:r>
            <a:r>
              <a:rPr lang="en-US" altLang="ko-KR" sz="3600" i="1" dirty="0" smtClean="0"/>
              <a:t>, </a:t>
            </a:r>
          </a:p>
          <a:p>
            <a:r>
              <a:rPr lang="ko-KR" altLang="en-US" sz="3600" i="1" dirty="0" smtClean="0"/>
              <a:t>본인이 </a:t>
            </a:r>
            <a:r>
              <a:rPr lang="en-US" altLang="ko-KR" sz="3600" i="1" dirty="0" smtClean="0"/>
              <a:t>1</a:t>
            </a:r>
            <a:r>
              <a:rPr lang="ko-KR" altLang="en-US" sz="3600" i="1" dirty="0" smtClean="0"/>
              <a:t>학년 </a:t>
            </a:r>
            <a:r>
              <a:rPr lang="en-US" altLang="ko-KR" sz="3600" i="1" dirty="0" smtClean="0"/>
              <a:t>B</a:t>
            </a:r>
            <a:r>
              <a:rPr lang="ko-KR" altLang="en-US" sz="3600" i="1" dirty="0" smtClean="0"/>
              <a:t>반 이면 </a:t>
            </a:r>
            <a:r>
              <a:rPr lang="en-US" altLang="ko-KR" sz="3600" i="1" dirty="0" smtClean="0"/>
              <a:t>B</a:t>
            </a:r>
            <a:r>
              <a:rPr lang="ko-KR" altLang="en-US" sz="3600" i="1" dirty="0" smtClean="0"/>
              <a:t>반 수업을 신청하시면 됩니다</a:t>
            </a:r>
            <a:r>
              <a:rPr lang="en-US" altLang="ko-KR" dirty="0" smtClean="0"/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589056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471</Words>
  <Application>Microsoft Office PowerPoint</Application>
  <PresentationFormat>화면 슬라이드 쇼(4:3)</PresentationFormat>
  <Paragraphs>158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Office 테마</vt:lpstr>
      <vt:lpstr>수강신청방법</vt:lpstr>
      <vt:lpstr>          수강신청이란?</vt:lpstr>
      <vt:lpstr>수강신청기간</vt:lpstr>
      <vt:lpstr>수강신청 시 준비사항</vt:lpstr>
      <vt:lpstr>수강신청 교과목</vt:lpstr>
      <vt:lpstr>외국어강좌</vt:lpstr>
      <vt:lpstr>대학공통교양</vt:lpstr>
      <vt:lpstr>  2020년도 제1학기 대학공통교양 교과목 **사회복지학과 학생은 사회봉사(1) 교과목 수강신청할 수 없습니다.  </vt:lpstr>
      <vt:lpstr>대학공통교양 시간</vt:lpstr>
      <vt:lpstr>슬라이드 10</vt:lpstr>
      <vt:lpstr>전공과목 수강신청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수강신청방법</dc:title>
  <dc:creator>jhkang</dc:creator>
  <cp:lastModifiedBy>Registered User</cp:lastModifiedBy>
  <cp:revision>6</cp:revision>
  <dcterms:created xsi:type="dcterms:W3CDTF">2020-03-05T16:28:40Z</dcterms:created>
  <dcterms:modified xsi:type="dcterms:W3CDTF">2020-03-06T01:51:50Z</dcterms:modified>
</cp:coreProperties>
</file>